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</p:sldMasterIdLst>
  <p:notesMasterIdLst>
    <p:notesMasterId r:id="rId9"/>
  </p:notesMasterIdLst>
  <p:sldIdLst>
    <p:sldId id="398" r:id="rId3"/>
    <p:sldId id="296" r:id="rId4"/>
    <p:sldId id="395" r:id="rId5"/>
    <p:sldId id="396" r:id="rId6"/>
    <p:sldId id="394" r:id="rId7"/>
    <p:sldId id="397" r:id="rId8"/>
  </p:sldIdLst>
  <p:sldSz cx="9144000" cy="6858000" type="screen4x3"/>
  <p:notesSz cx="6858000" cy="91440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Corbel" charset="0"/>
        <a:ea typeface="ヒラギノ角ゴ Pro W3" charset="0"/>
        <a:cs typeface="ヒラギノ角ゴ Pro W3" charset="0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Corbel" charset="0"/>
        <a:ea typeface="ヒラギノ角ゴ Pro W3" charset="0"/>
        <a:cs typeface="ヒラギノ角ゴ Pro W3" charset="0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Corbel" charset="0"/>
        <a:ea typeface="ヒラギノ角ゴ Pro W3" charset="0"/>
        <a:cs typeface="ヒラギノ角ゴ Pro W3" charset="0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Corbel" charset="0"/>
        <a:ea typeface="ヒラギノ角ゴ Pro W3" charset="0"/>
        <a:cs typeface="ヒラギノ角ゴ Pro W3" charset="0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Corbe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Corbe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Corbe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Corbe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Corbe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69"/>
    <p:restoredTop sz="94610" autoAdjust="0"/>
  </p:normalViewPr>
  <p:slideViewPr>
    <p:cSldViewPr>
      <p:cViewPr varScale="1">
        <p:scale>
          <a:sx n="94" d="100"/>
          <a:sy n="94" d="100"/>
        </p:scale>
        <p:origin x="200" y="50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7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8825" cy="34258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sp>
      <p:sp>
        <p:nvSpPr>
          <p:cNvPr id="3078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FFFFFF"/>
                </a:solidFill>
                <a:latin typeface="Calibri" charset="0"/>
              </a:defRPr>
            </a:lvl1pPr>
          </a:lstStyle>
          <a:p>
            <a:fld id="{F8B9F43F-5E27-F64A-B875-CFCB867F6A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6084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ヒラギノ角ゴ Pro W3" charset="0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ヒラギノ角ゴ Pro W3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ヒラギノ角ゴ Pro W3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ヒラギノ角ゴ Pro W3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ヒラギノ角ゴ Pro W3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6614F91-0DA6-764A-97FF-00F3D31612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0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B63698A-B8C3-9945-9184-365EEF7303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73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813" y="30163"/>
            <a:ext cx="2055812" cy="3976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163"/>
            <a:ext cx="6018213" cy="3976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69034C0-FCA8-5B49-B44B-E7CA1F927F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58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6425" cy="16160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>
          <a:xfrm>
            <a:off x="6553200" y="6307138"/>
            <a:ext cx="2130425" cy="458787"/>
          </a:xfrm>
        </p:spPr>
        <p:txBody>
          <a:bodyPr/>
          <a:lstStyle>
            <a:lvl1pPr>
              <a:defRPr/>
            </a:lvl1pPr>
          </a:lstStyle>
          <a:p>
            <a:fld id="{EEF0B3E3-5D3B-2A4A-82D1-4D6514BFD8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568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AE9F3B7-9AD1-914A-8D03-3D464C373C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43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D1E9EB0-2C31-EB49-8B6D-2B5F8B0708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12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74384F9-B9EF-4F4D-9F37-8327AC8F69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40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3976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3976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69B2EA6-6B9A-6E41-99BD-B7527019D0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354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D10687D-CE92-9E47-9307-E5700A5F70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31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D3D60AF-C57B-C44A-B5F2-E374EB387E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993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9368760-A15D-2D46-A8A3-76FB29386D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294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C54FE58-F0CD-9B4A-BF72-EE8F8A9EEC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8930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D51C0E0-9280-0546-800E-0C87D04D04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1B40F8A-17F5-2643-9F2E-E74F550ACB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33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B895BC3-8683-AF4D-8364-0A698340E8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995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463550"/>
            <a:ext cx="1941512" cy="54943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5313" cy="54943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1E041CB-5178-F44B-9010-52BA6743FA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629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60EB12F-1F61-CF4E-9E42-1D0FA622B6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27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0163"/>
            <a:ext cx="4037013" cy="3976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30163"/>
            <a:ext cx="4037012" cy="3976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5D0A0F4-3D91-A04A-97C5-8634E66457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26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D4A9002-E185-494C-A7C4-0D0E6C8117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132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2A9F9E1-C2E4-8340-A09C-3963FB6D4F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679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5EA911F-F60B-1D4C-926C-DE23C72DE4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34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E05D46C-9526-7347-954F-0A80C0E467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343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307B626-81C9-4943-AD62-273FE18F14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4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51566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6425" cy="16160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30163"/>
            <a:ext cx="8226425" cy="39766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457200" y="6307138"/>
            <a:ext cx="213201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354763"/>
            <a:ext cx="2895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07138"/>
            <a:ext cx="2130425" cy="4587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976981CA-51C5-9C45-ACC9-D328E80186B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2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50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5000">
          <a:solidFill>
            <a:srgbClr val="FFFFFF"/>
          </a:solidFill>
          <a:latin typeface="Corbel" charset="0"/>
          <a:ea typeface="ヒラギノ角ゴ Pro W3" charset="0"/>
          <a:cs typeface="ヒラギノ角ゴ Pro W3" charset="0"/>
        </a:defRPr>
      </a:lvl2pPr>
      <a:lvl3pPr marL="1143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5000">
          <a:solidFill>
            <a:srgbClr val="FFFFFF"/>
          </a:solidFill>
          <a:latin typeface="Corbel" charset="0"/>
          <a:ea typeface="ヒラギノ角ゴ Pro W3" charset="0"/>
          <a:cs typeface="ヒラギノ角ゴ Pro W3" charset="0"/>
        </a:defRPr>
      </a:lvl3pPr>
      <a:lvl4pPr marL="1600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5000">
          <a:solidFill>
            <a:srgbClr val="FFFFFF"/>
          </a:solidFill>
          <a:latin typeface="Corbel" charset="0"/>
          <a:ea typeface="ヒラギノ角ゴ Pro W3" charset="0"/>
          <a:cs typeface="ヒラギノ角ゴ Pro W3" charset="0"/>
        </a:defRPr>
      </a:lvl4pPr>
      <a:lvl5pPr marL="20574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5000">
          <a:solidFill>
            <a:srgbClr val="FFFFFF"/>
          </a:solidFill>
          <a:latin typeface="Corbel" charset="0"/>
          <a:ea typeface="ヒラギノ角ゴ Pro W3" charset="0"/>
          <a:cs typeface="ヒラギノ角ゴ Pro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5000">
          <a:solidFill>
            <a:srgbClr val="FFFFFF"/>
          </a:solidFill>
          <a:latin typeface="Corbel" charset="0"/>
          <a:ea typeface="ヒラギノ角ゴ Pro W3" charset="0"/>
          <a:cs typeface="ヒラギノ角ゴ Pro W3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5000">
          <a:solidFill>
            <a:srgbClr val="FFFFFF"/>
          </a:solidFill>
          <a:latin typeface="Corbel" charset="0"/>
          <a:ea typeface="ヒラギノ角ゴ Pro W3" charset="0"/>
          <a:cs typeface="ヒラギノ角ゴ Pro W3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5000">
          <a:solidFill>
            <a:srgbClr val="FFFFFF"/>
          </a:solidFill>
          <a:latin typeface="Corbel" charset="0"/>
          <a:ea typeface="ヒラギノ角ゴ Pro W3" charset="0"/>
          <a:cs typeface="ヒラギノ角ゴ Pro W3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5000">
          <a:solidFill>
            <a:srgbClr val="FFFFFF"/>
          </a:solidFill>
          <a:latin typeface="Corbel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defTabSz="457200" rtl="0" eaLnBrk="0" fontAlgn="base" hangingPunct="0">
        <a:lnSpc>
          <a:spcPct val="150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150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15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15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15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lnSpc>
          <a:spcPct val="15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lnSpc>
          <a:spcPct val="15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lnSpc>
          <a:spcPct val="15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lnSpc>
          <a:spcPct val="15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69225" cy="14319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39766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34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40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1825" cy="4540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latin typeface="Times New Roman" charset="0"/>
                <a:cs typeface="Arial Unicode MS" charset="0"/>
              </a:defRPr>
            </a:lvl1pPr>
          </a:lstStyle>
          <a:p>
            <a:fld id="{A2987C77-62DC-A140-98C2-9FBAA7BD33B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marL="742950" indent="-28575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>
          <a:solidFill>
            <a:srgbClr val="FFFF00"/>
          </a:solidFill>
          <a:latin typeface="Arial" charset="0"/>
          <a:ea typeface="ヒラギノ角ゴ Pro W3" charset="0"/>
          <a:cs typeface="ヒラギノ角ゴ Pro W3" charset="0"/>
        </a:defRPr>
      </a:lvl2pPr>
      <a:lvl3pPr marL="1143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>
          <a:solidFill>
            <a:srgbClr val="FFFF00"/>
          </a:solidFill>
          <a:latin typeface="Arial" charset="0"/>
          <a:ea typeface="ヒラギノ角ゴ Pro W3" charset="0"/>
          <a:cs typeface="ヒラギノ角ゴ Pro W3" charset="0"/>
        </a:defRPr>
      </a:lvl3pPr>
      <a:lvl4pPr marL="1600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>
          <a:solidFill>
            <a:srgbClr val="FFFF00"/>
          </a:solidFill>
          <a:latin typeface="Arial" charset="0"/>
          <a:ea typeface="ヒラギノ角ゴ Pro W3" charset="0"/>
          <a:cs typeface="ヒラギノ角ゴ Pro W3" charset="0"/>
        </a:defRPr>
      </a:lvl4pPr>
      <a:lvl5pPr marL="20574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>
          <a:solidFill>
            <a:srgbClr val="FFFF00"/>
          </a:solidFill>
          <a:latin typeface="Arial" charset="0"/>
          <a:ea typeface="ヒラギノ角ゴ Pro W3" charset="0"/>
          <a:cs typeface="ヒラギノ角ゴ Pro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>
          <a:solidFill>
            <a:srgbClr val="FFFF00"/>
          </a:solidFill>
          <a:latin typeface="Arial" charset="0"/>
          <a:ea typeface="ヒラギノ角ゴ Pro W3" charset="0"/>
          <a:cs typeface="ヒラギノ角ゴ Pro W3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>
          <a:solidFill>
            <a:srgbClr val="FFFF00"/>
          </a:solidFill>
          <a:latin typeface="Arial" charset="0"/>
          <a:ea typeface="ヒラギノ角ゴ Pro W3" charset="0"/>
          <a:cs typeface="ヒラギノ角ゴ Pro W3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>
          <a:solidFill>
            <a:srgbClr val="FFFF00"/>
          </a:solidFill>
          <a:latin typeface="Arial" charset="0"/>
          <a:ea typeface="ヒラギノ角ゴ Pro W3" charset="0"/>
          <a:cs typeface="ヒラギノ角ゴ Pro W3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>
          <a:solidFill>
            <a:srgbClr val="FFFF00"/>
          </a:solidFill>
          <a:latin typeface="Arial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defTabSz="457200" rtl="0" eaLnBrk="0" fontAlgn="base" hangingPunct="0">
        <a:spcBef>
          <a:spcPts val="72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9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63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://soral.as.arizona.edu/heat/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LATO_HEAT_Ridge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0" y="11522"/>
            <a:ext cx="9144000" cy="6830142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0050" y="23000"/>
            <a:ext cx="3353950" cy="272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48316" y="76199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Ridge A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5" name="Straight Arrow Connector 4"/>
          <p:cNvCxnSpPr>
            <a:stCxn id="3" idx="3"/>
          </p:cNvCxnSpPr>
          <p:nvPr/>
        </p:nvCxnSpPr>
        <p:spPr bwMode="auto">
          <a:xfrm>
            <a:off x="5410200" y="307032"/>
            <a:ext cx="2479431" cy="914400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211016" y="609600"/>
            <a:ext cx="5427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summit of the Antarctic plateau is the best observing site for far infrared and </a:t>
            </a:r>
            <a:r>
              <a:rPr lang="en-US" b="1" dirty="0" err="1" smtClean="0"/>
              <a:t>submillimeter</a:t>
            </a:r>
            <a:r>
              <a:rPr lang="en-US" b="1" dirty="0" smtClean="0"/>
              <a:t>-wave astronomy on Earth.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" y="5257800"/>
            <a:ext cx="8458200" cy="1323439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</a:t>
            </a:r>
            <a:r>
              <a:rPr lang="en-US" sz="2000" dirty="0" smtClean="0"/>
              <a:t>0.6m aperture High Elevation Antarctic Terahertz (HEAT) telescope operates robotically from the summit </a:t>
            </a:r>
            <a:r>
              <a:rPr lang="en-US" sz="2000" dirty="0" smtClean="0"/>
              <a:t>ridge and </a:t>
            </a:r>
            <a:r>
              <a:rPr lang="en-US" sz="2000" dirty="0" smtClean="0"/>
              <a:t>delivers spectroscopic data from 150-500 um wavelength. </a:t>
            </a:r>
            <a:r>
              <a:rPr lang="en-US" sz="2000" dirty="0" smtClean="0"/>
              <a:t>  The site is 5-10 times drier than the ALMA site.</a:t>
            </a:r>
            <a:endParaRPr lang="en-US" sz="2000" dirty="0" smtClean="0"/>
          </a:p>
          <a:p>
            <a:r>
              <a:rPr lang="en-US" sz="2000" dirty="0" smtClean="0"/>
              <a:t>( </a:t>
            </a:r>
            <a:r>
              <a:rPr lang="en-US" sz="2000" dirty="0" smtClean="0">
                <a:solidFill>
                  <a:srgbClr val="FFFF00"/>
                </a:solidFill>
                <a:hlinkClick r:id="rId4"/>
              </a:rPr>
              <a:t>http</a:t>
            </a:r>
            <a:r>
              <a:rPr lang="en-US" sz="2000" dirty="0" smtClean="0">
                <a:solidFill>
                  <a:srgbClr val="FFFF00"/>
                </a:solidFill>
                <a:hlinkClick r:id="rId4"/>
              </a:rPr>
              <a:t>://soral.as.arizona.edu/heat</a:t>
            </a:r>
            <a:r>
              <a:rPr lang="en-US" sz="2000" dirty="0" smtClean="0">
                <a:solidFill>
                  <a:srgbClr val="FFFF00"/>
                </a:solidFill>
                <a:hlinkClick r:id="rId4"/>
              </a:rPr>
              <a:t>/</a:t>
            </a:r>
            <a:r>
              <a:rPr lang="en-US" sz="2000" dirty="0" smtClean="0">
                <a:solidFill>
                  <a:srgbClr val="FFFF00"/>
                </a:solidFill>
              </a:rPr>
              <a:t> )</a:t>
            </a:r>
            <a:endParaRPr lang="en-US" sz="20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830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6797851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934200" y="457200"/>
            <a:ext cx="2057400" cy="5847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角ゴ Pro W3" charset="0"/>
                <a:cs typeface="Arial Unicode MS" charset="0"/>
              </a:defRPr>
            </a:lvl9pPr>
          </a:lstStyle>
          <a:p>
            <a:pPr algn="ctr" eaLnBrk="1" hangingPunct="1">
              <a:lnSpc>
                <a:spcPct val="95000"/>
              </a:lnSpc>
              <a:buClrTx/>
              <a:buFontTx/>
              <a:buNone/>
            </a:pPr>
            <a:r>
              <a:rPr lang="en-GB" sz="2000" dirty="0" smtClean="0">
                <a:solidFill>
                  <a:srgbClr val="FFFF00"/>
                </a:solidFill>
                <a:latin typeface="+mn-lt"/>
              </a:rPr>
              <a:t>Galaxies </a:t>
            </a:r>
            <a:r>
              <a:rPr lang="en-GB" sz="2000" dirty="0" smtClean="0">
                <a:solidFill>
                  <a:srgbClr val="FFFF00"/>
                </a:solidFill>
                <a:latin typeface="+mn-lt"/>
              </a:rPr>
              <a:t>are </a:t>
            </a:r>
            <a:r>
              <a:rPr lang="en-GB" sz="2000" dirty="0" smtClean="0">
                <a:solidFill>
                  <a:srgbClr val="FFFF00"/>
                </a:solidFill>
                <a:latin typeface="+mn-lt"/>
              </a:rPr>
              <a:t>fundamentally transformed by the cycling of matter between gas and stars.</a:t>
            </a:r>
          </a:p>
          <a:p>
            <a:pPr algn="ctr" eaLnBrk="1" hangingPunct="1">
              <a:lnSpc>
                <a:spcPct val="95000"/>
              </a:lnSpc>
              <a:buClrTx/>
              <a:buFontTx/>
              <a:buNone/>
            </a:pPr>
            <a:endParaRPr lang="en-GB" sz="2000" dirty="0" smtClean="0">
              <a:solidFill>
                <a:srgbClr val="FFFF00"/>
              </a:solidFill>
              <a:latin typeface="+mn-lt"/>
            </a:endParaRPr>
          </a:p>
          <a:p>
            <a:pPr algn="ctr" eaLnBrk="1" hangingPunct="1">
              <a:lnSpc>
                <a:spcPct val="95000"/>
              </a:lnSpc>
              <a:buClrTx/>
              <a:buFontTx/>
              <a:buNone/>
            </a:pPr>
            <a:r>
              <a:rPr lang="en-GB" sz="2000" dirty="0" smtClean="0">
                <a:solidFill>
                  <a:srgbClr val="FFFF00"/>
                </a:solidFill>
                <a:latin typeface="+mn-lt"/>
              </a:rPr>
              <a:t>Much of this cosmic </a:t>
            </a:r>
            <a:r>
              <a:rPr lang="en-GB" sz="2000" dirty="0" smtClean="0">
                <a:solidFill>
                  <a:srgbClr val="FFFF00"/>
                </a:solidFill>
                <a:latin typeface="+mn-lt"/>
              </a:rPr>
              <a:t>life cycle is not observed at traditional </a:t>
            </a:r>
            <a:r>
              <a:rPr lang="en-GB" sz="2000" dirty="0" smtClean="0">
                <a:solidFill>
                  <a:srgbClr val="FFFF00"/>
                </a:solidFill>
                <a:latin typeface="+mn-lt"/>
              </a:rPr>
              <a:t>O/IR or </a:t>
            </a:r>
            <a:r>
              <a:rPr lang="en-GB" sz="2000" dirty="0" smtClean="0">
                <a:solidFill>
                  <a:srgbClr val="FFFF00"/>
                </a:solidFill>
                <a:latin typeface="+mn-lt"/>
              </a:rPr>
              <a:t>radio </a:t>
            </a:r>
            <a:r>
              <a:rPr lang="en-GB" sz="2000" dirty="0" smtClean="0">
                <a:solidFill>
                  <a:srgbClr val="FFFF00"/>
                </a:solidFill>
                <a:latin typeface="+mn-lt"/>
              </a:rPr>
              <a:t>wavelengths</a:t>
            </a:r>
          </a:p>
          <a:p>
            <a:pPr algn="ctr" eaLnBrk="1" hangingPunct="1">
              <a:lnSpc>
                <a:spcPct val="95000"/>
              </a:lnSpc>
              <a:buClrTx/>
              <a:buFontTx/>
              <a:buNone/>
            </a:pPr>
            <a:endParaRPr lang="en-GB" sz="2000" dirty="0" smtClean="0">
              <a:solidFill>
                <a:srgbClr val="FFFF00"/>
              </a:solidFill>
              <a:latin typeface="+mn-lt"/>
            </a:endParaRPr>
          </a:p>
          <a:p>
            <a:pPr algn="ctr" eaLnBrk="1" hangingPunct="1">
              <a:lnSpc>
                <a:spcPct val="95000"/>
              </a:lnSpc>
              <a:buClrTx/>
              <a:buFontTx/>
              <a:buNone/>
            </a:pPr>
            <a:r>
              <a:rPr lang="en-GB" sz="2000" dirty="0" smtClean="0">
                <a:solidFill>
                  <a:srgbClr val="FFFF00"/>
                </a:solidFill>
                <a:latin typeface="+mn-lt"/>
              </a:rPr>
              <a:t>Best probed by far-</a:t>
            </a:r>
            <a:r>
              <a:rPr lang="en-GB" sz="2000" dirty="0" smtClean="0">
                <a:solidFill>
                  <a:srgbClr val="FFFF00"/>
                </a:solidFill>
                <a:latin typeface="+mn-lt"/>
              </a:rPr>
              <a:t>IR lines of C, N, O</a:t>
            </a:r>
          </a:p>
          <a:p>
            <a:pPr algn="ctr" eaLnBrk="1" hangingPunct="1">
              <a:lnSpc>
                <a:spcPct val="95000"/>
              </a:lnSpc>
              <a:buClrTx/>
              <a:buFontTx/>
              <a:buNone/>
            </a:pPr>
            <a:endParaRPr lang="en-GB" sz="2000" dirty="0" smtClean="0">
              <a:solidFill>
                <a:srgbClr val="FFFF00"/>
              </a:solidFill>
              <a:latin typeface="+mn-lt"/>
            </a:endParaRPr>
          </a:p>
          <a:p>
            <a:pPr algn="ctr" eaLnBrk="1" hangingPunct="1">
              <a:lnSpc>
                <a:spcPct val="95000"/>
              </a:lnSpc>
              <a:buClrTx/>
              <a:buFontTx/>
              <a:buNone/>
            </a:pPr>
            <a:r>
              <a:rPr lang="en-GB" sz="2000" dirty="0" smtClean="0">
                <a:solidFill>
                  <a:srgbClr val="FFFF00"/>
                </a:solidFill>
                <a:latin typeface="+mn-lt"/>
              </a:rPr>
              <a:t>Observations require effectively no intervening water </a:t>
            </a:r>
            <a:r>
              <a:rPr lang="en-GB" sz="2000" dirty="0" err="1" smtClean="0">
                <a:solidFill>
                  <a:srgbClr val="FFFF00"/>
                </a:solidFill>
                <a:latin typeface="+mn-lt"/>
              </a:rPr>
              <a:t>vapor</a:t>
            </a:r>
            <a:r>
              <a:rPr lang="en-GB" sz="2000" dirty="0" smtClean="0">
                <a:solidFill>
                  <a:srgbClr val="FFFF00"/>
                </a:solidFill>
                <a:latin typeface="+mn-lt"/>
              </a:rPr>
              <a:t>!</a:t>
            </a:r>
            <a:endParaRPr lang="en-GB" sz="2000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192340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5" y="436418"/>
            <a:ext cx="9019309" cy="598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62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" y="386255"/>
            <a:ext cx="9080500" cy="608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44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mposit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20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541020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HEAT’s deep spectroscopic surveys (left) are finding pervasive, diffuse molecular clouds not seen in </a:t>
            </a:r>
            <a:r>
              <a:rPr lang="en-US" smtClean="0"/>
              <a:t>existing surveys of CO and HI (right).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5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6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291886"/>
            <a:ext cx="3048000" cy="17111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2209800"/>
            <a:ext cx="80772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chemeClr val="bg1"/>
              </a:buClr>
              <a:buFont typeface="Arial" charset="0"/>
              <a:buChar char="•"/>
            </a:pPr>
            <a:r>
              <a:rPr lang="en-US" sz="2000" dirty="0" smtClean="0"/>
              <a:t>The summit of the Antarctic Plateau is by far the best place to do submillimeter-wave astronomy (5-10 times drier than the ALMA site, about </a:t>
            </a:r>
            <a:r>
              <a:rPr lang="en-US" sz="2000" b="1" dirty="0" smtClean="0"/>
              <a:t>20 times </a:t>
            </a:r>
            <a:r>
              <a:rPr lang="en-US" sz="2000" dirty="0" smtClean="0"/>
              <a:t>more observing days for frequencies &gt;1 THz (&lt;300 um)</a:t>
            </a:r>
          </a:p>
          <a:p>
            <a:pPr marL="342900" indent="-342900">
              <a:spcAft>
                <a:spcPts val="1200"/>
              </a:spcAft>
              <a:buClr>
                <a:schemeClr val="bg1"/>
              </a:buClr>
              <a:buFont typeface="Arial" charset="0"/>
              <a:buChar char="•"/>
            </a:pPr>
            <a:r>
              <a:rPr lang="en-US" sz="2000" dirty="0" smtClean="0"/>
              <a:t>HEAT’s spectroscopic mapping of atomic carbon shows a surprising amount of pervasive, diffuse molecular gas.  Almost 40% of Galactic molecular cloud mass has been missed by existing surveys.</a:t>
            </a:r>
          </a:p>
          <a:p>
            <a:pPr marL="342900" indent="-342900">
              <a:spcAft>
                <a:spcPts val="1200"/>
              </a:spcAft>
              <a:buClr>
                <a:schemeClr val="bg1"/>
              </a:buClr>
              <a:buFont typeface="Arial" charset="0"/>
              <a:buChar char="•"/>
            </a:pPr>
            <a:r>
              <a:rPr lang="en-US" sz="2000" dirty="0" smtClean="0"/>
              <a:t>Hundreds of clouds are being comprehensively analyzed in 3D for the first time, and over a dozen candidate regions where clouds may be forming have been found.</a:t>
            </a:r>
          </a:p>
          <a:p>
            <a:pPr marL="342900" indent="-342900">
              <a:spcAft>
                <a:spcPts val="1200"/>
              </a:spcAft>
              <a:buClr>
                <a:schemeClr val="bg1"/>
              </a:buClr>
              <a:buFont typeface="Arial" charset="0"/>
              <a:buChar char="•"/>
            </a:pPr>
            <a:r>
              <a:rPr lang="en-US" sz="2000" dirty="0" smtClean="0"/>
              <a:t>HEAT lays the foundation for high-power autonomous observatories in Antarctica, opening up </a:t>
            </a:r>
            <a:r>
              <a:rPr lang="en-US" sz="2000" b="1" dirty="0" smtClean="0"/>
              <a:t>new atmospheric windows </a:t>
            </a:r>
            <a:r>
              <a:rPr lang="en-US" sz="2000" dirty="0" smtClean="0"/>
              <a:t>and </a:t>
            </a:r>
            <a:r>
              <a:rPr lang="en-US" sz="2000" b="1" dirty="0" smtClean="0"/>
              <a:t>low-cost capabilities </a:t>
            </a:r>
            <a:r>
              <a:rPr lang="en-US" sz="2000" dirty="0" smtClean="0"/>
              <a:t>for wide field mapping and interferometry at ALMA frequencies and higher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886200" y="685800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HEAT main results to date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010268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rbel"/>
        <a:ea typeface="ヒラギノ角ゴ Pro W3"/>
        <a:cs typeface="ヒラギノ角ゴ Pro W3"/>
      </a:majorFont>
      <a:minorFont>
        <a:latin typeface="Corbe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Corbel" charset="0"/>
            <a:ea typeface="ヒラギノ角ゴ Pro W3" charset="0"/>
            <a:cs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Corbel" charset="0"/>
            <a:ea typeface="ヒラギノ角ゴ Pro W3" charset="0"/>
            <a:cs typeface="ヒラギノ角ゴ Pro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Corbel" charset="0"/>
            <a:ea typeface="ヒラギノ角ゴ Pro W3" charset="0"/>
            <a:cs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Corbel" charset="0"/>
            <a:ea typeface="ヒラギノ角ゴ Pro W3" charset="0"/>
            <a:cs typeface="ヒラギノ角ゴ Pro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2502</TotalTime>
  <Words>275</Words>
  <Application>Microsoft Macintosh PowerPoint</Application>
  <PresentationFormat>On-screen Show (4:3)</PresentationFormat>
  <Paragraphs>17</Paragraphs>
  <Slides>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 Unicode MS</vt:lpstr>
      <vt:lpstr>Calibri</vt:lpstr>
      <vt:lpstr>Corbel</vt:lpstr>
      <vt:lpstr>Times New Roman</vt:lpstr>
      <vt:lpstr>ヒラギノ角ゴ Pro W3</vt:lpstr>
      <vt:lpstr>Arial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Elevation Antarctic Terahertz (HEAT) telescope A Pathfinding Terahertz Observatory on Ridge A</dc:title>
  <dc:creator>Craig Kulesa</dc:creator>
  <cp:lastModifiedBy>Craig Kulesa</cp:lastModifiedBy>
  <cp:revision>119</cp:revision>
  <cp:lastPrinted>1601-01-01T00:00:00Z</cp:lastPrinted>
  <dcterms:created xsi:type="dcterms:W3CDTF">2012-05-03T19:50:43Z</dcterms:created>
  <dcterms:modified xsi:type="dcterms:W3CDTF">2016-10-24T18:39:40Z</dcterms:modified>
</cp:coreProperties>
</file>