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8"/>
  </p:normalViewPr>
  <p:slideViewPr>
    <p:cSldViewPr snapToGrid="0" snapToObjects="1">
      <p:cViewPr varScale="1">
        <p:scale>
          <a:sx n="114" d="100"/>
          <a:sy n="114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0D618-5A29-554E-BF3B-E1AD81A6D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42F398-82CD-CA45-B2E1-A77EBE46A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0BB0C-4364-4E41-8CA9-58B17F64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0267-04AA-7843-891A-134BCE1F6E54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88E2D-C6CE-5347-B3E9-DA6CA1E23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46F55-97CA-4B48-82AA-14D5910EC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03F0-6229-3C4D-ABE1-26D4241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B27CE-EF70-D44D-8236-137FB45AB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F729DE-21BA-5344-B697-8624A72B2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0DA02-D86D-5A49-9D67-26F6C060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0267-04AA-7843-891A-134BCE1F6E54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0BA32-09E7-D64F-BD4A-432D8DC87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0B663-5EC9-3642-BC47-299D808B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03F0-6229-3C4D-ABE1-26D4241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1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773DAE-9D31-D041-B221-52B9C1A09A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DBF82-9A81-9E40-99CE-5F7396136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67C16-5891-6E47-A887-CAA1BCCFA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0267-04AA-7843-891A-134BCE1F6E54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F1201-F517-0B4F-BEAC-5E64F3E35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D655C-5BC5-7843-BA1F-64DDC525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03F0-6229-3C4D-ABE1-26D4241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3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E190A-62C9-5245-A195-32FE67506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A8CD7-6470-364E-BEE1-4FC7CD2F2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7A109-3948-ED46-927B-13DB9DD2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0267-04AA-7843-891A-134BCE1F6E54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42BCB-3DB9-E844-8118-ACB28FF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5F752-1219-3740-AA8D-5954508D5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03F0-6229-3C4D-ABE1-26D4241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3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EC73B-BACD-0D4D-9216-9D513F7DA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4C2DB-019F-1449-A8F9-815E6E49C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60A03-BAD4-0E45-AC7F-7093DF53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0267-04AA-7843-891A-134BCE1F6E54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9054D-5B0C-EB47-B555-E6111866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23979-BD32-4646-9677-ACBBCFC5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03F0-6229-3C4D-ABE1-26D4241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8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99F9B-BE40-CE4F-A511-424242745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57BAC-0F0D-BB45-9D11-56B7221D1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F55321-2EF0-C842-A37D-333E81EB9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5AA6CE-3B3F-7B44-A81B-0CCFA898F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0267-04AA-7843-891A-134BCE1F6E54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0FA34-FF21-E34A-84B8-FABD9D6C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91AA8-EBCF-E741-98B6-E0CB00348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03F0-6229-3C4D-ABE1-26D4241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5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E47B1-A3F9-5C41-946A-50C6A1457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26BF9-8896-E248-B093-8B251A46B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80B067-7C98-C241-87DE-078868933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977F6F-2761-ED4E-92A0-CDFA6C375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32D3DA-CF7B-6842-93C0-1FF713F88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0EACB5-80F5-A44D-A930-FA10ECF6E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0267-04AA-7843-891A-134BCE1F6E54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1F541-13B0-4E4C-AE6A-39316876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9B52DA-98A6-6E43-97FC-90F0233BC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03F0-6229-3C4D-ABE1-26D4241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F266-112C-5C4B-B0F4-33609656F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667CFE-2CE2-6D4F-9794-C186F0D07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0267-04AA-7843-891A-134BCE1F6E54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E9B78-0381-B14F-93AD-081F57401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4E066-F197-BC47-ABF6-3CFF97B8C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03F0-6229-3C4D-ABE1-26D4241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7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1577C2-0B04-9B4E-AE55-8E3FDAFBC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0267-04AA-7843-891A-134BCE1F6E54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434501-186D-4E40-A081-055AD900F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2B7E5-5592-EE40-8AF7-E3D6AF16E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03F0-6229-3C4D-ABE1-26D4241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55373-437E-FD4C-9689-AFCDDA65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65A4B-B7B5-6F4B-847B-6C258987A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069FD-0916-AC4A-8FFB-0FDAEFC84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5DBE8-F2C4-3C4E-B1D3-2C559687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0267-04AA-7843-891A-134BCE1F6E54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B39F-203D-0041-AF5D-6E760393B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FE25F-F0C6-E847-8233-8FFC56646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03F0-6229-3C4D-ABE1-26D4241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1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96275-3A22-6949-928E-AA9D9E9AA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1FA9F-1281-0440-9925-7F745C31EA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763BE-B4D4-EA44-8DE3-B3747A77F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72674-87C1-0E47-B9FC-7950438D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0267-04AA-7843-891A-134BCE1F6E54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F43DA-337D-7B45-9283-7C9462D1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726AC-B1FA-C94D-B22A-753551B7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03F0-6229-3C4D-ABE1-26D4241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9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0FFB31-614A-D243-BE69-4BE008BCA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7A0D5-59C1-0247-BAAB-6F31A7CA5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AD1A5-9CA7-0645-AA70-BD061FC3C4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90267-04AA-7843-891A-134BCE1F6E54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5D2D4-475E-FA41-8424-843E443B9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48AB3-A7C7-4D4A-B330-F240C6AE2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B03F0-6229-3C4D-ABE1-26D4241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6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388E4-874F-1047-BED5-9470EC3EC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46"/>
            <a:ext cx="10515600" cy="984172"/>
          </a:xfrm>
        </p:spPr>
        <p:txBody>
          <a:bodyPr/>
          <a:lstStyle/>
          <a:p>
            <a:pPr algn="ctr"/>
            <a:r>
              <a:rPr lang="en-US" b="1" dirty="0"/>
              <a:t>ARIES:  Path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57629-494C-F440-81CF-30F17EB04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790" y="1193181"/>
            <a:ext cx="10681010" cy="56648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/>
              <a:t>Principal need:   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/>
              <a:t>Establish a common vision </a:t>
            </a:r>
            <a:r>
              <a:rPr lang="en-US" dirty="0"/>
              <a:t>for what ARIES should look like in Phase I/II/III of MAPS.  What are the science users’ expectation of ‘must-have’ capabilities?</a:t>
            </a:r>
          </a:p>
          <a:p>
            <a:pPr lvl="1"/>
            <a:r>
              <a:rPr lang="en-US" dirty="0"/>
              <a:t>This will let us plan a realistic schedule, work with other programs for resources, and determine the real costs.  </a:t>
            </a:r>
          </a:p>
          <a:p>
            <a:pPr lvl="1"/>
            <a:endParaRPr lang="en-US" dirty="0"/>
          </a:p>
          <a:p>
            <a:r>
              <a:rPr lang="en-US" dirty="0"/>
              <a:t>Given the change in landscape for high resolution IR spectroscopy over the last few years, are there changes to the work plan or the emergent capabilities?</a:t>
            </a:r>
          </a:p>
          <a:p>
            <a:pPr lvl="1"/>
            <a:r>
              <a:rPr lang="en-US" dirty="0"/>
              <a:t>Talk of late has been focused on “</a:t>
            </a:r>
            <a:r>
              <a:rPr lang="en-US" u="sng" dirty="0"/>
              <a:t>adequate</a:t>
            </a:r>
            <a:r>
              <a:rPr lang="en-US" dirty="0"/>
              <a:t> capabilities, delivered </a:t>
            </a:r>
            <a:r>
              <a:rPr lang="en-US" u="sng" dirty="0"/>
              <a:t>quickly</a:t>
            </a:r>
            <a:r>
              <a:rPr lang="en-US" dirty="0"/>
              <a:t>” rather than a longer-term development.</a:t>
            </a:r>
          </a:p>
          <a:p>
            <a:pPr lvl="1"/>
            <a:r>
              <a:rPr lang="en-US" dirty="0"/>
              <a:t>But what is “adequate”?  And how soon is “quickly”?   Need consensus from the MAPS users.  Final thoughts, Jenny?   (Or Katie: tell us what you want)</a:t>
            </a:r>
          </a:p>
          <a:p>
            <a:pPr lvl="1"/>
            <a:r>
              <a:rPr lang="en-US" dirty="0"/>
              <a:t>Opinion:  the key to doing this successfully is a focused “development campaign”. </a:t>
            </a:r>
          </a:p>
          <a:p>
            <a:pPr lvl="1"/>
            <a:r>
              <a:rPr lang="en-US" dirty="0"/>
              <a:t>Development campaigns are (also) central to minimizing cost; “doing more with less”</a:t>
            </a:r>
          </a:p>
        </p:txBody>
      </p:sp>
    </p:spTree>
    <p:extLst>
      <p:ext uri="{BB962C8B-B14F-4D97-AF65-F5344CB8AC3E}">
        <p14:creationId xmlns:p14="http://schemas.microsoft.com/office/powerpoint/2010/main" val="71907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FE607-AB15-A945-B883-316B1B2CD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374" y="301085"/>
            <a:ext cx="9144000" cy="669073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ARIES draft ”mission statement” for MAPS</a:t>
            </a:r>
            <a:br>
              <a:rPr lang="en-US" sz="4400" b="1" dirty="0"/>
            </a:br>
            <a:r>
              <a:rPr lang="en-US" sz="2000" dirty="0">
                <a:solidFill>
                  <a:srgbClr val="C00000"/>
                </a:solidFill>
              </a:rPr>
              <a:t>(key discussion points in red)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111E9A-DADD-3F47-9F23-123A42041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668" y="1154766"/>
            <a:ext cx="11556382" cy="5680927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/>
              <a:t>Supporting MAPS science with a </a:t>
            </a:r>
            <a:r>
              <a:rPr lang="en-US" b="1" u="sng" dirty="0"/>
              <a:t>baseline</a:t>
            </a:r>
            <a:r>
              <a:rPr lang="en-US" b="1" dirty="0"/>
              <a:t> capability goal of: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Upgraded </a:t>
            </a:r>
            <a:r>
              <a:rPr lang="en-US" dirty="0">
                <a:solidFill>
                  <a:srgbClr val="C00000"/>
                </a:solidFill>
              </a:rPr>
              <a:t>1-5 um</a:t>
            </a:r>
            <a:r>
              <a:rPr lang="en-US" dirty="0"/>
              <a:t> spectroscopy using a long-wave H2RG FPA, and </a:t>
            </a:r>
            <a:r>
              <a:rPr lang="en-US" dirty="0">
                <a:solidFill>
                  <a:srgbClr val="C00000"/>
                </a:solidFill>
              </a:rPr>
              <a:t>existing electronics </a:t>
            </a:r>
            <a:r>
              <a:rPr lang="en-US" dirty="0"/>
              <a:t>(at least initially)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Upgraded focal expander “zoom mode” </a:t>
            </a:r>
            <a:r>
              <a:rPr lang="en-US" dirty="0">
                <a:solidFill>
                  <a:srgbClr val="C00000"/>
                </a:solidFill>
              </a:rPr>
              <a:t>to allow R=50K</a:t>
            </a:r>
            <a:r>
              <a:rPr lang="en-US" dirty="0"/>
              <a:t>, over the default R=30K resolution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Upgraded “thru-slits” ala </a:t>
            </a:r>
            <a:r>
              <a:rPr lang="en-US" dirty="0" err="1"/>
              <a:t>TripleSpec</a:t>
            </a:r>
            <a:r>
              <a:rPr lang="en-US" dirty="0"/>
              <a:t> for better throughput, spectral resolution, fidelity </a:t>
            </a:r>
            <a:r>
              <a:rPr lang="en-US" dirty="0">
                <a:solidFill>
                  <a:srgbClr val="C00000"/>
                </a:solidFill>
              </a:rPr>
              <a:t>(widths 0.1” to 0.4”)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Upgraded cross-dispersing prism design to support nodding along the slit at long wavelengths (e.g. better distribution of order separations)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Improved echelle grating mount to allow tip and tilt while cold, and with improved stability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Reduced instrument cryocooler microphonics (active vibration dampening)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While preserving existing low-resolution long-slit spectroscopic modes for non-MAPS science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And allowing for a more </a:t>
            </a:r>
            <a:r>
              <a:rPr lang="en-US" dirty="0">
                <a:solidFill>
                  <a:srgbClr val="C00000"/>
                </a:solidFill>
              </a:rPr>
              <a:t>“facility-like” instrument installation, use, and data-processing pipeline</a:t>
            </a:r>
            <a:r>
              <a:rPr lang="en-US" dirty="0"/>
              <a:t>, supported on a best-effort basis.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r>
              <a:rPr lang="en-US" dirty="0"/>
              <a:t>With the potential of an </a:t>
            </a:r>
            <a:r>
              <a:rPr lang="en-US" b="1" dirty="0"/>
              <a:t>opportunity</a:t>
            </a:r>
            <a:r>
              <a:rPr lang="en-US" dirty="0"/>
              <a:t> to: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Implement a higher resolution “R6” grating to support resolving powers of R=60K, and 100K in ‘zoom’ mode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Implement a more complete data processing pipeline and data archive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What else?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47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389</Words>
  <Application>Microsoft Macintosh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ARIES:  Path forward</vt:lpstr>
      <vt:lpstr>ARIES draft ”mission statement” for MAPS (key discussion points in red)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ARIES draft ”mission statement” for MAPS</dc:title>
  <dc:creator>Craig Kulesa</dc:creator>
  <cp:lastModifiedBy>Craig Kulesa</cp:lastModifiedBy>
  <cp:revision>7</cp:revision>
  <dcterms:created xsi:type="dcterms:W3CDTF">2021-08-11T19:50:54Z</dcterms:created>
  <dcterms:modified xsi:type="dcterms:W3CDTF">2021-12-10T19:21:31Z</dcterms:modified>
</cp:coreProperties>
</file>